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4" r:id="rId4"/>
  </p:sldMasterIdLst>
  <p:notesMasterIdLst>
    <p:notesMasterId r:id="rId25"/>
  </p:notesMasterIdLst>
  <p:sldIdLst>
    <p:sldId id="256" r:id="rId5"/>
    <p:sldId id="257" r:id="rId6"/>
    <p:sldId id="258" r:id="rId7"/>
    <p:sldId id="270" r:id="rId8"/>
    <p:sldId id="271" r:id="rId9"/>
    <p:sldId id="272" r:id="rId10"/>
    <p:sldId id="273" r:id="rId11"/>
    <p:sldId id="274" r:id="rId12"/>
    <p:sldId id="261" r:id="rId13"/>
    <p:sldId id="277" r:id="rId14"/>
    <p:sldId id="260" r:id="rId15"/>
    <p:sldId id="263" r:id="rId16"/>
    <p:sldId id="264" r:id="rId17"/>
    <p:sldId id="265" r:id="rId18"/>
    <p:sldId id="266" r:id="rId19"/>
    <p:sldId id="267" r:id="rId20"/>
    <p:sldId id="268" r:id="rId21"/>
    <p:sldId id="275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DA14F8-6CD4-4C24-990C-EA9DB445FA4B}" v="259" dt="2022-12-18T12:48:40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144" y="62"/>
      </p:cViewPr>
      <p:guideLst/>
    </p:cSldViewPr>
  </p:slideViewPr>
  <p:outlineViewPr>
    <p:cViewPr>
      <p:scale>
        <a:sx n="33" d="100"/>
        <a:sy n="33" d="100"/>
      </p:scale>
      <p:origin x="0" y="-283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98BD0-ECC6-49EF-A188-27CD288DC1FE}" type="datetimeFigureOut">
              <a:rPr lang="nl-NL" smtClean="0"/>
              <a:t>20-12-2022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31A58-2795-47AE-B821-4AFCE8EB6C0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32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Plaatje van Regi V1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414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 code rechts heeft ook </a:t>
            </a:r>
            <a:r>
              <a:rPr lang="nl-NL" dirty="0" err="1"/>
              <a:t>comments</a:t>
            </a:r>
            <a:r>
              <a:rPr lang="nl-NL" dirty="0"/>
              <a:t> achter ;, maar nog steeds onoverzichtelijk. Code werkt met herhaald optellen, want de eerste computer kan niet vermenigvuldigen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379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Registers zijn opslaan plekken waar 1 getal kan worden opgeslagen. Meer geheugen, operaties op alle registers, vermenigvuldigen in een regel</a:t>
            </a:r>
          </a:p>
          <a:p>
            <a:r>
              <a:rPr lang="nl-NL" dirty="0"/>
              <a:t>Op slechts 100Hz.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30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Er zijn inderdaad maar 32 register, dus 32 pixels met kleur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237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Meer memory 2^24 bytes, dus 67mb en flops. Code op volgende 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781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 </a:t>
            </a:r>
            <a:r>
              <a:rPr lang="nl-NL" dirty="0" err="1"/>
              <a:t>orginele</a:t>
            </a:r>
            <a:r>
              <a:rPr lang="nl-NL" dirty="0"/>
              <a:t> code begint met 260 regels aan ‘copy a b’.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6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opbouw: Hoe? Logic gates naar circuits naar CPU’s. </a:t>
            </a:r>
            <a:r>
              <a:rPr lang="nl-NL" dirty="0" err="1"/>
              <a:t>layout</a:t>
            </a:r>
            <a:r>
              <a:rPr lang="nl-NL" dirty="0"/>
              <a:t>: op welke manier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79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0/1 of wel/geen stroom. Logic gates nemen twee keer een nul of een één als input en geven er een als output.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13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Sum</a:t>
            </a:r>
            <a:r>
              <a:rPr lang="nl-NL" dirty="0"/>
              <a:t>: </a:t>
            </a:r>
            <a:r>
              <a:rPr lang="nl-NL" dirty="0" err="1"/>
              <a:t>eentallen</a:t>
            </a:r>
            <a:r>
              <a:rPr lang="nl-NL" dirty="0"/>
              <a:t>, </a:t>
            </a:r>
            <a:r>
              <a:rPr lang="nl-NL" dirty="0" err="1"/>
              <a:t>carry</a:t>
            </a:r>
            <a:r>
              <a:rPr lang="nl-NL" dirty="0"/>
              <a:t>: tweetallen. De namen worden zo meteen duidelijk.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539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189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Je ziet al dat dit complexer wordt en dit is alleen een optel som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6227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Heel basaal vergeleken met telefoon chip. Circuits zijn zelf gemaakt. (verhaal rechtsonder)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77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Mijn eerste computer. Plus, min, </a:t>
            </a:r>
            <a:r>
              <a:rPr lang="nl-NL" dirty="0" err="1"/>
              <a:t>and</a:t>
            </a:r>
            <a:r>
              <a:rPr lang="nl-NL" dirty="0"/>
              <a:t>, etc.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7135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 is 13 in hexadecimaal. De </a:t>
            </a:r>
            <a:r>
              <a:rPr lang="nl-NL" dirty="0" err="1"/>
              <a:t>programeertaal</a:t>
            </a:r>
            <a:r>
              <a:rPr lang="nl-NL" dirty="0"/>
              <a:t> links is een taal die ik zelf heb gemaakt. Drie delen:: code, computer en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31A58-2795-47AE-B821-4AFCE8EB6C01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562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9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20, 2022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4456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20,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60794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20,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89087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20,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39602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20, 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73104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20, 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757145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48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5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1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5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December 20,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7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3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1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1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December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December 20,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300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1FAA-46B4-C8E2-A11D-631ADFE5B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1" y="509587"/>
            <a:ext cx="7649239" cy="74295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GB" dirty="0"/>
              <a:t>Computer design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7B92A-940E-D720-91B9-1F6ED4B49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1" y="1473305"/>
            <a:ext cx="6262688" cy="557743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Door: Pepijn van Oostveen</a:t>
            </a:r>
            <a:endParaRPr lang="en-NL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9B74E00F-2344-F939-C0B1-14DCF902A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0" b="-553"/>
          <a:stretch/>
        </p:blipFill>
        <p:spPr>
          <a:xfrm>
            <a:off x="705972" y="2389468"/>
            <a:ext cx="10768181" cy="35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6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0108-680E-4AAB-1413-A48BCEC4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8562"/>
          </a:xfrm>
        </p:spPr>
        <p:txBody>
          <a:bodyPr/>
          <a:lstStyle/>
          <a:p>
            <a:r>
              <a:rPr lang="nl-NL" dirty="0" err="1"/>
              <a:t>Proof</a:t>
            </a:r>
            <a:r>
              <a:rPr lang="nl-NL" dirty="0"/>
              <a:t>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75FB4-EE50-D8D7-8853-3D79DE1F9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22998"/>
            <a:ext cx="8946541" cy="4195481"/>
          </a:xfrm>
        </p:spPr>
        <p:txBody>
          <a:bodyPr/>
          <a:lstStyle/>
          <a:p>
            <a:r>
              <a:rPr lang="nl-NL" dirty="0"/>
              <a:t>6 bytes aan memory</a:t>
            </a:r>
          </a:p>
          <a:p>
            <a:r>
              <a:rPr lang="nl-NL" dirty="0"/>
              <a:t>Simpele operaties</a:t>
            </a:r>
          </a:p>
          <a:p>
            <a:r>
              <a:rPr lang="nl-NL" dirty="0"/>
              <a:t>Alleen operaties op registers 1 en 2, en opslaan in register 3</a:t>
            </a:r>
          </a:p>
        </p:txBody>
      </p:sp>
    </p:spTree>
    <p:extLst>
      <p:ext uri="{BB962C8B-B14F-4D97-AF65-F5344CB8AC3E}">
        <p14:creationId xmlns:p14="http://schemas.microsoft.com/office/powerpoint/2010/main" val="192493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A142-13D6-2B77-0A67-5FD0668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1072"/>
            <a:ext cx="10899778" cy="1400530"/>
          </a:xfrm>
        </p:spPr>
        <p:txBody>
          <a:bodyPr/>
          <a:lstStyle/>
          <a:p>
            <a:r>
              <a:rPr lang="nl-NL" sz="3600" dirty="0"/>
              <a:t>Succes! </a:t>
            </a:r>
            <a:r>
              <a:rPr lang="nl-NL" sz="3600" dirty="0" err="1"/>
              <a:t>Proof</a:t>
            </a:r>
            <a:r>
              <a:rPr lang="nl-NL" sz="3600" dirty="0"/>
              <a:t> of concept werkt met </a:t>
            </a:r>
            <a:r>
              <a:rPr lang="nl-NL" sz="3600" dirty="0" err="1"/>
              <a:t>fibonacci</a:t>
            </a:r>
            <a:r>
              <a:rPr lang="nl-NL" sz="3600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6A03-485E-7C4D-2897-7C403BEE1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730537"/>
            <a:ext cx="8946541" cy="6226548"/>
          </a:xfrm>
        </p:spPr>
        <p:txBody>
          <a:bodyPr>
            <a:norm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Hexadecimaal</a:t>
            </a:r>
            <a:r>
              <a:rPr lang="en-GB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endParaRPr lang="en-GB" sz="1800" dirty="0">
              <a:solidFill>
                <a:srgbClr val="C586C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 1, 2, 3, 5, 8, d, 15</a:t>
            </a:r>
          </a:p>
          <a:p>
            <a:pPr>
              <a:lnSpc>
                <a:spcPts val="1425"/>
              </a:lnSpc>
              <a:spcAft>
                <a:spcPts val="800"/>
              </a:spcAft>
            </a:pPr>
            <a:endParaRPr lang="en-GB" sz="18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nl-NL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l-NL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nl-NL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GB" sz="1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NL" sz="18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imme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NL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NL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1800" dirty="0">
              <a:solidFill>
                <a:srgbClr val="D4D4D4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200"/>
              </a:spcAft>
            </a:pPr>
            <a:r>
              <a:rPr lang="nl-NL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nl-NL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loop</a:t>
            </a:r>
            <a:endParaRPr lang="en-NL" sz="18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NL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NL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GB" sz="1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NL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NL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sz="1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200"/>
              </a:spcAft>
            </a:pPr>
            <a:r>
              <a:rPr lang="en-NL" sz="180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imme</a:t>
            </a:r>
            <a:r>
              <a:rPr lang="en-NL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loop</a:t>
            </a:r>
            <a:endParaRPr lang="en-NL" sz="18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nl-NL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NL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ump</a:t>
            </a:r>
            <a:endParaRPr lang="en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B36784D7-FDAC-4373-3619-92B5CD7497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5652" y="1689214"/>
            <a:ext cx="8795186" cy="49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EC13F-F5F3-4E92-D34D-AA6F44D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256423" cy="16419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l-NL" dirty="0"/>
              <a:t>… maar het had ook veel nadelen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94BA0-611C-2B3F-533E-826FF23D4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1" b="10229"/>
          <a:stretch/>
        </p:blipFill>
        <p:spPr>
          <a:xfrm>
            <a:off x="7138088" y="629266"/>
            <a:ext cx="3990160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E3D9E8-A314-642C-D0AD-762BA20F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438401"/>
            <a:ext cx="6258737" cy="3809998"/>
          </a:xfrm>
        </p:spPr>
        <p:txBody>
          <a:bodyPr>
            <a:normAutofit/>
          </a:bodyPr>
          <a:lstStyle/>
          <a:p>
            <a:r>
              <a:rPr lang="en-US" dirty="0" err="1"/>
              <a:t>Vermenigvuldigen</a:t>
            </a:r>
            <a:r>
              <a:rPr lang="en-US" dirty="0"/>
              <a:t> is </a:t>
            </a:r>
            <a:r>
              <a:rPr lang="en-US" dirty="0" err="1"/>
              <a:t>onhandig</a:t>
            </a:r>
            <a:endParaRPr lang="en-US" dirty="0"/>
          </a:p>
          <a:p>
            <a:pPr lvl="1"/>
            <a:r>
              <a:rPr lang="en-US" dirty="0" err="1"/>
              <a:t>Veel</a:t>
            </a:r>
            <a:r>
              <a:rPr lang="en-US" dirty="0"/>
              <a:t> regels </a:t>
            </a:r>
            <a:r>
              <a:rPr lang="en-US" dirty="0" err="1"/>
              <a:t>aan</a:t>
            </a:r>
            <a:r>
              <a:rPr lang="en-US" dirty="0"/>
              <a:t> code</a:t>
            </a:r>
          </a:p>
          <a:p>
            <a:pPr lvl="1"/>
            <a:r>
              <a:rPr lang="en-US" dirty="0" err="1"/>
              <a:t>Onoverzichtelijk</a:t>
            </a:r>
            <a:endParaRPr lang="en-US" dirty="0"/>
          </a:p>
          <a:p>
            <a:pPr lvl="1"/>
            <a:r>
              <a:rPr lang="en-US" dirty="0"/>
              <a:t>Inefficient: O(n)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nl-NL" dirty="0"/>
              <a:t>Dus is het tijd voor een nieuw ontwerp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7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B52F-BCAE-7BBC-F17C-163EB747D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Herontwerp</a:t>
            </a:r>
          </a:p>
        </p:txBody>
      </p:sp>
    </p:spTree>
    <p:extLst>
      <p:ext uri="{BB962C8B-B14F-4D97-AF65-F5344CB8AC3E}">
        <p14:creationId xmlns:p14="http://schemas.microsoft.com/office/powerpoint/2010/main" val="238794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6999-6745-C978-E809-06233F53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952289" cy="825476"/>
          </a:xfrm>
        </p:spPr>
        <p:txBody>
          <a:bodyPr/>
          <a:lstStyle/>
          <a:p>
            <a:r>
              <a:rPr lang="nl-NL" sz="4000" dirty="0"/>
              <a:t>Het herontwerp kan beter vermenigvuldigen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9CD11-2848-7DB9-76BB-8887FE08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8946541" cy="5218186"/>
          </a:xfrm>
        </p:spPr>
        <p:txBody>
          <a:bodyPr>
            <a:normAutofit/>
          </a:bodyPr>
          <a:lstStyle/>
          <a:p>
            <a:r>
              <a:rPr lang="nl-NL" dirty="0"/>
              <a:t>Vermenigvuldigen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r>
              <a:rPr lang="nl-NL" dirty="0"/>
              <a:t>Nieuw circuit voor </a:t>
            </a:r>
          </a:p>
          <a:p>
            <a:pPr marL="0" indent="0">
              <a:buNone/>
            </a:pPr>
            <a:r>
              <a:rPr lang="nl-NL" dirty="0"/>
              <a:t>     vermenigvuldigen</a:t>
            </a:r>
          </a:p>
          <a:p>
            <a:r>
              <a:rPr lang="nl-NL" dirty="0"/>
              <a:t>Meer bits in instructie voor</a:t>
            </a:r>
          </a:p>
          <a:p>
            <a:pPr marL="0" indent="0">
              <a:buNone/>
            </a:pPr>
            <a:r>
              <a:rPr lang="nl-NL" dirty="0"/>
              <a:t>     meer operaties</a:t>
            </a:r>
          </a:p>
          <a:p>
            <a:r>
              <a:rPr lang="nl-NL" dirty="0"/>
              <a:t>Operaties met alle registers</a:t>
            </a:r>
          </a:p>
          <a:p>
            <a:endParaRPr lang="nl-NL" dirty="0"/>
          </a:p>
          <a:p>
            <a:r>
              <a:rPr lang="nl-NL" dirty="0"/>
              <a:t>Video: 10</a:t>
            </a:r>
            <a:r>
              <a:rPr lang="nl-NL" baseline="30000" dirty="0"/>
              <a:t>2</a:t>
            </a:r>
            <a:r>
              <a:rPr lang="nl-NL" dirty="0"/>
              <a:t>,11</a:t>
            </a:r>
            <a:r>
              <a:rPr lang="nl-NL" baseline="30000" dirty="0"/>
              <a:t>2</a:t>
            </a:r>
            <a:r>
              <a:rPr lang="nl-NL" dirty="0"/>
              <a:t>,12</a:t>
            </a:r>
            <a:r>
              <a:rPr lang="nl-NL" baseline="30000" dirty="0"/>
              <a:t>2</a:t>
            </a:r>
            <a:r>
              <a:rPr lang="nl-NL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8EA23-651B-0269-D062-CA4955F46B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13"/>
          <a:stretch/>
        </p:blipFill>
        <p:spPr>
          <a:xfrm>
            <a:off x="1526056" y="1740466"/>
            <a:ext cx="5168495" cy="467139"/>
          </a:xfrm>
          <a:prstGeom prst="rect">
            <a:avLst/>
          </a:prstGeom>
        </p:spPr>
      </p:pic>
      <p:pic>
        <p:nvPicPr>
          <p:cNvPr id="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36F0269C-6479-F02F-6BCB-438A5F6FCA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22215" y="2616812"/>
            <a:ext cx="6991348" cy="39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9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6999-6745-C978-E809-06233F53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28849" cy="825476"/>
          </a:xfrm>
        </p:spPr>
        <p:txBody>
          <a:bodyPr/>
          <a:lstStyle/>
          <a:p>
            <a:r>
              <a:rPr lang="nl-NL" dirty="0"/>
              <a:t>Maar er was nog een probleem over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37C98-A2D6-8CA5-6324-A38835E90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Probleem: niet genoeg geheugen voor tekst/plaatjes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E2D2E-606F-C149-A7E0-798A9885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842" y="3013345"/>
            <a:ext cx="5826315" cy="32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7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B52F-BCAE-7BBC-F17C-163EB747D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Optimalisatie</a:t>
            </a:r>
          </a:p>
        </p:txBody>
      </p:sp>
    </p:spTree>
    <p:extLst>
      <p:ext uri="{BB962C8B-B14F-4D97-AF65-F5344CB8AC3E}">
        <p14:creationId xmlns:p14="http://schemas.microsoft.com/office/powerpoint/2010/main" val="2566519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6999-6745-C978-E809-06233F53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6002"/>
          </a:xfrm>
        </p:spPr>
        <p:txBody>
          <a:bodyPr/>
          <a:lstStyle/>
          <a:p>
            <a:r>
              <a:rPr lang="nl-NL" dirty="0"/>
              <a:t>Nu kan het plaatjes plotten</a:t>
            </a:r>
          </a:p>
        </p:txBody>
      </p:sp>
      <p:pic>
        <p:nvPicPr>
          <p:cNvPr id="3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F30E1C53-0C08-9240-3A3D-77CE6216F2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8305" y="1536361"/>
            <a:ext cx="3786589" cy="3786589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6896E84-FD5A-D4E5-9941-8903EC84F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5705"/>
            <a:ext cx="8946541" cy="4195481"/>
          </a:xfrm>
        </p:spPr>
        <p:txBody>
          <a:bodyPr/>
          <a:lstStyle/>
          <a:p>
            <a:r>
              <a:rPr lang="nl-NL" dirty="0"/>
              <a:t>Meer memory</a:t>
            </a:r>
          </a:p>
          <a:p>
            <a:r>
              <a:rPr lang="nl-NL" dirty="0"/>
              <a:t>Ook kommagetallen toegevoegd</a:t>
            </a:r>
          </a:p>
          <a:p>
            <a:endParaRPr lang="nl-NL" dirty="0"/>
          </a:p>
          <a:p>
            <a:r>
              <a:rPr lang="nl-NL" dirty="0"/>
              <a:t>De code is niet overzichtelijk, dus heb ik </a:t>
            </a:r>
          </a:p>
          <a:p>
            <a:pPr marL="0" indent="0">
              <a:buNone/>
            </a:pPr>
            <a:r>
              <a:rPr lang="nl-NL" dirty="0"/>
              <a:t>     een nieuwe </a:t>
            </a:r>
            <a:r>
              <a:rPr lang="nl-NL" dirty="0" err="1"/>
              <a:t>programeertaal</a:t>
            </a:r>
            <a:r>
              <a:rPr lang="nl-NL" dirty="0"/>
              <a:t> gemaakt: High</a:t>
            </a:r>
          </a:p>
        </p:txBody>
      </p:sp>
    </p:spTree>
    <p:extLst>
      <p:ext uri="{BB962C8B-B14F-4D97-AF65-F5344CB8AC3E}">
        <p14:creationId xmlns:p14="http://schemas.microsoft.com/office/powerpoint/2010/main" val="391857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A9C9D9-5328-02D2-73D8-F2AC9050D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5" y="738321"/>
            <a:ext cx="4118155" cy="5632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1A164-88A2-BDFE-5407-12832BBDB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351" y="738321"/>
            <a:ext cx="4546372" cy="563298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A6757FB-3D27-9132-E2C7-888D491B25F3}"/>
              </a:ext>
            </a:extLst>
          </p:cNvPr>
          <p:cNvSpPr/>
          <p:nvPr/>
        </p:nvSpPr>
        <p:spPr>
          <a:xfrm>
            <a:off x="5248854" y="2754261"/>
            <a:ext cx="1694292" cy="1349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88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E71768-7A4F-F9F3-479D-BF968B1DD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149" y="99419"/>
            <a:ext cx="8825658" cy="1729381"/>
          </a:xfrm>
        </p:spPr>
        <p:txBody>
          <a:bodyPr/>
          <a:lstStyle/>
          <a:p>
            <a:r>
              <a:rPr lang="nl-NL" dirty="0"/>
              <a:t>Vragen?</a:t>
            </a:r>
          </a:p>
        </p:txBody>
      </p:sp>
      <p:pic>
        <p:nvPicPr>
          <p:cNvPr id="1026" name="Picture 2" descr="Blue Question Mark Icon Computer Keys on White Keyboard Stock Illustration  | Adobe Stock">
            <a:extLst>
              <a:ext uri="{FF2B5EF4-FFF2-40B4-BE49-F238E27FC236}">
                <a16:creationId xmlns:a16="http://schemas.microsoft.com/office/drawing/2014/main" id="{239C268F-E1AD-63E1-7D85-372ABDBD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11" y="1943563"/>
            <a:ext cx="6492977" cy="433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89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0795-8A10-5715-0C63-B1395E60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658" y="63892"/>
            <a:ext cx="9810604" cy="1216024"/>
          </a:xfrm>
        </p:spPr>
        <p:txBody>
          <a:bodyPr/>
          <a:lstStyle/>
          <a:p>
            <a:r>
              <a:rPr lang="nl-NL" dirty="0"/>
              <a:t>Overzicht van de presentatie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2A091-03C2-0199-03A7-F66B309B4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25" y="1279916"/>
            <a:ext cx="9810604" cy="5366690"/>
          </a:xfrm>
        </p:spPr>
        <p:txBody>
          <a:bodyPr>
            <a:normAutofit/>
          </a:bodyPr>
          <a:lstStyle/>
          <a:p>
            <a:endParaRPr lang="nl-NL" dirty="0"/>
          </a:p>
          <a:p>
            <a:r>
              <a:rPr lang="nl-NL" dirty="0"/>
              <a:t>Opbouw van een chip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Layout</a:t>
            </a:r>
            <a:r>
              <a:rPr lang="nl-NL" dirty="0"/>
              <a:t> van de chip </a:t>
            </a:r>
            <a:endParaRPr lang="nl-NL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B4058-2907-94F1-262F-5845973B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09" y="2243779"/>
            <a:ext cx="1336094" cy="103918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1AEB8A9-30DB-D02E-3539-00CDD7B083D1}"/>
              </a:ext>
            </a:extLst>
          </p:cNvPr>
          <p:cNvSpPr/>
          <p:nvPr/>
        </p:nvSpPr>
        <p:spPr>
          <a:xfrm>
            <a:off x="3171257" y="2489969"/>
            <a:ext cx="668594" cy="4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572C1F-0C3D-6FE3-FC03-CB4A56C96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605" y="2217278"/>
            <a:ext cx="2523729" cy="103918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36B270A-94D6-9282-4FAE-81D998F9BDC0}"/>
              </a:ext>
            </a:extLst>
          </p:cNvPr>
          <p:cNvSpPr/>
          <p:nvPr/>
        </p:nvSpPr>
        <p:spPr>
          <a:xfrm>
            <a:off x="7078088" y="2489969"/>
            <a:ext cx="668594" cy="4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BD96D6-9F0B-2FAC-62FB-A8024D43F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237" y="2217278"/>
            <a:ext cx="3148538" cy="103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1C66CA-2FD9-746B-CA0A-C33FF83EE9B2}"/>
              </a:ext>
            </a:extLst>
          </p:cNvPr>
          <p:cNvSpPr txBox="1"/>
          <p:nvPr/>
        </p:nvSpPr>
        <p:spPr>
          <a:xfrm>
            <a:off x="1207651" y="3282964"/>
            <a:ext cx="179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1) Logic gates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AA99B-533D-AF6F-5504-F289EB2F9202}"/>
              </a:ext>
            </a:extLst>
          </p:cNvPr>
          <p:cNvSpPr txBox="1"/>
          <p:nvPr/>
        </p:nvSpPr>
        <p:spPr>
          <a:xfrm>
            <a:off x="4646425" y="3282964"/>
            <a:ext cx="133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2) Circuits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053A0-6E12-E85B-32AD-1742AE262096}"/>
              </a:ext>
            </a:extLst>
          </p:cNvPr>
          <p:cNvSpPr txBox="1"/>
          <p:nvPr/>
        </p:nvSpPr>
        <p:spPr>
          <a:xfrm>
            <a:off x="8743781" y="3282964"/>
            <a:ext cx="93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3) CPU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F4676-029B-C563-C6A8-56C5666A78B8}"/>
              </a:ext>
            </a:extLst>
          </p:cNvPr>
          <p:cNvSpPr txBox="1"/>
          <p:nvPr/>
        </p:nvSpPr>
        <p:spPr>
          <a:xfrm>
            <a:off x="1184213" y="778115"/>
            <a:ext cx="6720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latin typeface="+mj-lt"/>
              </a:rPr>
              <a:t>Van bits naar werkende applicatie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890D3-5F83-6627-FAEA-14E4B95996B9}"/>
              </a:ext>
            </a:extLst>
          </p:cNvPr>
          <p:cNvSpPr txBox="1"/>
          <p:nvPr/>
        </p:nvSpPr>
        <p:spPr>
          <a:xfrm>
            <a:off x="1207651" y="5994282"/>
            <a:ext cx="252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4) </a:t>
            </a:r>
            <a:r>
              <a:rPr lang="nl-NL" dirty="0" err="1"/>
              <a:t>Proof</a:t>
            </a:r>
            <a:r>
              <a:rPr lang="nl-NL" dirty="0"/>
              <a:t> of concept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E5BDD-A5EB-25A5-17B9-DE42CB82FAD1}"/>
              </a:ext>
            </a:extLst>
          </p:cNvPr>
          <p:cNvSpPr txBox="1"/>
          <p:nvPr/>
        </p:nvSpPr>
        <p:spPr>
          <a:xfrm>
            <a:off x="5540459" y="5994282"/>
            <a:ext cx="199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5) Herontwerp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A44749-B55C-936A-8D4F-59C0326FE4CF}"/>
              </a:ext>
            </a:extLst>
          </p:cNvPr>
          <p:cNvSpPr txBox="1"/>
          <p:nvPr/>
        </p:nvSpPr>
        <p:spPr>
          <a:xfrm>
            <a:off x="9188089" y="5994282"/>
            <a:ext cx="199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6) Optimalisatie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174C7C-33C1-0A7F-B583-98CAB56D4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16" y="4823881"/>
            <a:ext cx="2842401" cy="11704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65DC1D-7EF7-4C7A-D10B-6EFE65A14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7359" y="4815416"/>
            <a:ext cx="2842401" cy="11704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B433BC-36CF-2E8A-E44A-5D955BBB49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482" y="4868320"/>
            <a:ext cx="2184822" cy="117507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9F9800DD-52EC-FA3F-4463-05A8E64C3A20}"/>
              </a:ext>
            </a:extLst>
          </p:cNvPr>
          <p:cNvSpPr/>
          <p:nvPr/>
        </p:nvSpPr>
        <p:spPr>
          <a:xfrm>
            <a:off x="4255271" y="5164397"/>
            <a:ext cx="668594" cy="4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1EBA9B-3730-6ACA-F0BA-307989DE33B0}"/>
              </a:ext>
            </a:extLst>
          </p:cNvPr>
          <p:cNvSpPr/>
          <p:nvPr/>
        </p:nvSpPr>
        <p:spPr>
          <a:xfrm>
            <a:off x="8162102" y="5155932"/>
            <a:ext cx="668594" cy="4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1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0D64-8D11-3622-40C2-6DA2020C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 nu: </a:t>
            </a:r>
            <a:r>
              <a:rPr lang="nl-NL" dirty="0" err="1"/>
              <a:t>Pong</a:t>
            </a:r>
            <a:endParaRPr lang="nl-NL" dirty="0"/>
          </a:p>
        </p:txBody>
      </p:sp>
      <p:pic>
        <p:nvPicPr>
          <p:cNvPr id="4" name="Untitled video - Made with Clipchamp (5)">
            <a:hlinkClick r:id="" action="ppaction://media"/>
            <a:extLst>
              <a:ext uri="{FF2B5EF4-FFF2-40B4-BE49-F238E27FC236}">
                <a16:creationId xmlns:a16="http://schemas.microsoft.com/office/drawing/2014/main" id="{48425B62-BEE8-F9FE-CCE4-0A83C7669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91610"/>
            <a:ext cx="12192000" cy="52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0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1F44-292A-460A-44E5-E684E988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sz="3300" dirty="0"/>
              <a:t>Logic gates zijn de basis van een computer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9BFD69-09E4-6FF9-A196-AA0A3FCAD4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7" r="7610" b="2"/>
          <a:stretch/>
        </p:blipFill>
        <p:spPr>
          <a:xfrm>
            <a:off x="8135260" y="3482340"/>
            <a:ext cx="3409037" cy="2765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95068-1923-9928-CD23-8383D22C85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4" r="8160" b="-1"/>
          <a:stretch/>
        </p:blipFill>
        <p:spPr>
          <a:xfrm>
            <a:off x="4613643" y="571267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0" name="Rectangle 19">
            <a:extLst>
              <a:ext uri="{FF2B5EF4-FFF2-40B4-BE49-F238E27FC236}">
                <a16:creationId xmlns:a16="http://schemas.microsoft.com/office/drawing/2014/main" id="{6B41991E-FEAE-49BB-BDDD-80639BB61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864D-BF08-AF7C-3D41-54BF8E36B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2484544"/>
            <a:ext cx="3329666" cy="37638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dirty="0"/>
              <a:t>Computers werken met enen en nullen</a:t>
            </a:r>
          </a:p>
          <a:p>
            <a:pPr>
              <a:lnSpc>
                <a:spcPct val="90000"/>
              </a:lnSpc>
            </a:pPr>
            <a:r>
              <a:rPr lang="nl-NL" dirty="0"/>
              <a:t>1 is wel stroom, 0 is geen stroom</a:t>
            </a:r>
          </a:p>
          <a:p>
            <a:pPr>
              <a:lnSpc>
                <a:spcPct val="90000"/>
              </a:lnSpc>
            </a:pPr>
            <a:r>
              <a:rPr lang="nl-NL" dirty="0"/>
              <a:t>Gates zijn de basis voor berekeningen</a:t>
            </a:r>
          </a:p>
          <a:p>
            <a:pPr>
              <a:lnSpc>
                <a:spcPct val="90000"/>
              </a:lnSpc>
            </a:pPr>
            <a:endParaRPr lang="nl-NL" dirty="0"/>
          </a:p>
          <a:p>
            <a:pPr>
              <a:lnSpc>
                <a:spcPct val="90000"/>
              </a:lnSpc>
            </a:pPr>
            <a:r>
              <a:rPr lang="nl-NL" dirty="0"/>
              <a:t>Voorbeeld: AND-gate</a:t>
            </a:r>
          </a:p>
          <a:p>
            <a:pPr>
              <a:lnSpc>
                <a:spcPct val="90000"/>
              </a:lnSpc>
            </a:pPr>
            <a:r>
              <a:rPr lang="nl-NL" dirty="0"/>
              <a:t>Alleen aan als de eerste EN tweede draad aan staan</a:t>
            </a:r>
          </a:p>
          <a:p>
            <a:pPr>
              <a:lnSpc>
                <a:spcPct val="90000"/>
              </a:lnSpc>
            </a:pPr>
            <a:endParaRPr lang="nl-NL" dirty="0"/>
          </a:p>
          <a:p>
            <a:pPr>
              <a:lnSpc>
                <a:spcPct val="90000"/>
              </a:lnSpc>
            </a:pPr>
            <a:endParaRPr lang="nl-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568088-0DB3-60DD-C10D-C2E8B22F97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1" r="7100" b="-2"/>
          <a:stretch/>
        </p:blipFill>
        <p:spPr>
          <a:xfrm>
            <a:off x="8131594" y="571500"/>
            <a:ext cx="3409037" cy="2765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0F1D3-A8EA-2AEA-3081-8C632C5F5B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45" r="6099" b="-1"/>
          <a:stretch/>
        </p:blipFill>
        <p:spPr>
          <a:xfrm>
            <a:off x="4613643" y="3482107"/>
            <a:ext cx="3409037" cy="27660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49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9AF8-5A34-2BFD-7892-EB335423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79" y="535444"/>
            <a:ext cx="10186957" cy="1400530"/>
          </a:xfrm>
        </p:spPr>
        <p:txBody>
          <a:bodyPr/>
          <a:lstStyle/>
          <a:p>
            <a:r>
              <a:rPr lang="nl-NL" dirty="0"/>
              <a:t>Er zijn verschillende soorten logic gates</a:t>
            </a:r>
          </a:p>
        </p:txBody>
      </p:sp>
      <p:pic>
        <p:nvPicPr>
          <p:cNvPr id="2050" name="Picture 2" descr="Shape&#10;&#10;Description automatically generated">
            <a:extLst>
              <a:ext uri="{FF2B5EF4-FFF2-40B4-BE49-F238E27FC236}">
                <a16:creationId xmlns:a16="http://schemas.microsoft.com/office/drawing/2014/main" id="{ED69D5E8-886C-883A-9A70-45C38782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98" y="1851005"/>
            <a:ext cx="198120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3" descr="Shape&#10;&#10;Description automatically generated">
            <a:extLst>
              <a:ext uri="{FF2B5EF4-FFF2-40B4-BE49-F238E27FC236}">
                <a16:creationId xmlns:a16="http://schemas.microsoft.com/office/drawing/2014/main" id="{1FB81CEF-9C1E-D564-BECC-BF22695E0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64" y="3356927"/>
            <a:ext cx="1981199" cy="118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3140719A-D94C-8606-4E42-0CBC4626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98" y="3356930"/>
            <a:ext cx="1975423" cy="11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AB097A65-0414-96D0-E00F-01C7583BA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64" y="4911060"/>
            <a:ext cx="1981199" cy="1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F121BD-9602-3E3A-8A58-0A4284A1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75" y="4911405"/>
            <a:ext cx="2013873" cy="11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A9258391-6A49-A98F-C459-92753635F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3" y="4179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FF8D5689-71E7-735F-5901-C03524EFD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3" y="46529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en-N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E0A84410-D41E-5FC7-76DD-30D336728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664" y="1852900"/>
            <a:ext cx="1981200" cy="1188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5EA395-A0D1-7E35-B9EF-E9777CE45E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3954" y="1852900"/>
            <a:ext cx="1310807" cy="1184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9CC316-501A-1E0A-DFA0-11BE17E90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148" y="1804663"/>
            <a:ext cx="1302262" cy="11865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129571-6AAB-1CAF-77D7-75DBF1844BF0}"/>
              </a:ext>
            </a:extLst>
          </p:cNvPr>
          <p:cNvSpPr txBox="1"/>
          <p:nvPr/>
        </p:nvSpPr>
        <p:spPr>
          <a:xfrm>
            <a:off x="620281" y="222598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479A91-915A-19E3-089A-4461E5776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3954" y="3351848"/>
            <a:ext cx="1310806" cy="11845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A0A6BA-E190-13DA-CBEA-82AE926467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6148" y="3342632"/>
            <a:ext cx="1310806" cy="11845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48AF1B-0457-9AE6-D609-114C831035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405" y="4909779"/>
            <a:ext cx="1297355" cy="11883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4D4585-2AC9-1D85-563C-29529F6E3B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6148" y="4909779"/>
            <a:ext cx="1297355" cy="11883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5E69CF-E4E7-202E-6770-B6A790EEF4AA}"/>
              </a:ext>
            </a:extLst>
          </p:cNvPr>
          <p:cNvSpPr txBox="1"/>
          <p:nvPr/>
        </p:nvSpPr>
        <p:spPr>
          <a:xfrm>
            <a:off x="6618437" y="221324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BB2BA8-09BC-20AA-8D0E-C271C7B75930}"/>
              </a:ext>
            </a:extLst>
          </p:cNvPr>
          <p:cNvSpPr txBox="1"/>
          <p:nvPr/>
        </p:nvSpPr>
        <p:spPr>
          <a:xfrm>
            <a:off x="795008" y="3756899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802EDB-E1C4-D572-8A16-89ACADF6676F}"/>
              </a:ext>
            </a:extLst>
          </p:cNvPr>
          <p:cNvSpPr txBox="1"/>
          <p:nvPr/>
        </p:nvSpPr>
        <p:spPr>
          <a:xfrm>
            <a:off x="6793164" y="378372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BF7A7B-6198-AC54-8076-D2963959EFBE}"/>
              </a:ext>
            </a:extLst>
          </p:cNvPr>
          <p:cNvSpPr txBox="1"/>
          <p:nvPr/>
        </p:nvSpPr>
        <p:spPr>
          <a:xfrm>
            <a:off x="653944" y="531495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654F8F-7BE0-211A-BBD5-FAE4AF8A85E7}"/>
              </a:ext>
            </a:extLst>
          </p:cNvPr>
          <p:cNvSpPr txBox="1"/>
          <p:nvPr/>
        </p:nvSpPr>
        <p:spPr>
          <a:xfrm>
            <a:off x="6652099" y="532229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XNOR</a:t>
            </a:r>
          </a:p>
        </p:txBody>
      </p:sp>
    </p:spTree>
    <p:extLst>
      <p:ext uri="{BB962C8B-B14F-4D97-AF65-F5344CB8AC3E}">
        <p14:creationId xmlns:p14="http://schemas.microsoft.com/office/powerpoint/2010/main" val="258132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5C4C-B924-DB8A-8417-17DC8C42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91" y="260166"/>
            <a:ext cx="3527248" cy="1622321"/>
          </a:xfrm>
        </p:spPr>
        <p:txBody>
          <a:bodyPr>
            <a:normAutofit/>
          </a:bodyPr>
          <a:lstStyle/>
          <a:p>
            <a:r>
              <a:rPr lang="nl-NL" sz="3000" dirty="0">
                <a:solidFill>
                  <a:srgbClr val="EBEBEB"/>
                </a:solidFill>
              </a:rPr>
              <a:t>Circuits worden opgebouwd uit Logic gates:</a:t>
            </a:r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8" name="Freeform: Shape 1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Content Placeholder 4" descr="Diagram">
            <a:extLst>
              <a:ext uri="{FF2B5EF4-FFF2-40B4-BE49-F238E27FC236}">
                <a16:creationId xmlns:a16="http://schemas.microsoft.com/office/drawing/2014/main" id="{70B10C94-71C2-FA4C-8E01-36C35461F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" b="1084"/>
          <a:stretch/>
        </p:blipFill>
        <p:spPr>
          <a:xfrm>
            <a:off x="7563742" y="2451991"/>
            <a:ext cx="3980139" cy="1954014"/>
          </a:xfrm>
          <a:prstGeom prst="rect">
            <a:avLst/>
          </a:prstGeom>
          <a:effectLst/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C122-1300-11AB-C972-4A2DDFE3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1" y="2539173"/>
            <a:ext cx="5616216" cy="3709642"/>
          </a:xfrm>
        </p:spPr>
        <p:txBody>
          <a:bodyPr>
            <a:normAutofit/>
          </a:bodyPr>
          <a:lstStyle/>
          <a:p>
            <a:endParaRPr lang="nl-NL" dirty="0">
              <a:solidFill>
                <a:srgbClr val="FFFFFF"/>
              </a:solidFill>
            </a:endParaRPr>
          </a:p>
          <a:p>
            <a:r>
              <a:rPr lang="nl-NL" dirty="0">
                <a:solidFill>
                  <a:srgbClr val="FFFFFF"/>
                </a:solidFill>
              </a:rPr>
              <a:t>Met een half adder kun je optellen in binair:</a:t>
            </a:r>
          </a:p>
          <a:p>
            <a:r>
              <a:rPr lang="nl-NL" dirty="0">
                <a:solidFill>
                  <a:srgbClr val="FFFFFF"/>
                </a:solidFill>
              </a:rPr>
              <a:t>00, 01, 10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32AFE-E6F6-FE09-9AC4-2EB22474C4C2}"/>
              </a:ext>
            </a:extLst>
          </p:cNvPr>
          <p:cNvSpPr txBox="1"/>
          <p:nvPr/>
        </p:nvSpPr>
        <p:spPr>
          <a:xfrm>
            <a:off x="647671" y="1854820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Half adder</a:t>
            </a:r>
          </a:p>
        </p:txBody>
      </p:sp>
    </p:spTree>
    <p:extLst>
      <p:ext uri="{BB962C8B-B14F-4D97-AF65-F5344CB8AC3E}">
        <p14:creationId xmlns:p14="http://schemas.microsoft.com/office/powerpoint/2010/main" val="693517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5C4C-B924-DB8A-8417-17DC8C42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85" y="306309"/>
            <a:ext cx="3108626" cy="1444752"/>
          </a:xfrm>
        </p:spPr>
        <p:txBody>
          <a:bodyPr anchor="b">
            <a:noAutofit/>
          </a:bodyPr>
          <a:lstStyle/>
          <a:p>
            <a:r>
              <a:rPr lang="nl-NL" sz="3000" dirty="0">
                <a:solidFill>
                  <a:srgbClr val="EBEBEB"/>
                </a:solidFill>
              </a:rPr>
              <a:t>Circuits worden opgebouwd uit Logic gates:</a:t>
            </a: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C122-1300-11AB-C972-4A2DDFE3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7" y="2564617"/>
            <a:ext cx="3108057" cy="4005206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75 + 18 = 93</a:t>
            </a:r>
          </a:p>
          <a:p>
            <a:endParaRPr lang="nl-NL" dirty="0">
              <a:solidFill>
                <a:srgbClr val="FFFFFF"/>
              </a:solidFill>
            </a:endParaRPr>
          </a:p>
          <a:p>
            <a:endParaRPr lang="nl-NL" dirty="0">
              <a:solidFill>
                <a:srgbClr val="FFFFFF"/>
              </a:solidFill>
            </a:endParaRPr>
          </a:p>
          <a:p>
            <a:endParaRPr lang="nl-NL" dirty="0">
              <a:solidFill>
                <a:srgbClr val="FFFFFF"/>
              </a:solidFill>
            </a:endParaRPr>
          </a:p>
          <a:p>
            <a:endParaRPr lang="nl-NL" dirty="0">
              <a:solidFill>
                <a:srgbClr val="FFFFFF"/>
              </a:solidFill>
            </a:endParaRPr>
          </a:p>
          <a:p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48DEA76F-F0B2-77A8-CE59-9A174255F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" r="704"/>
          <a:stretch/>
        </p:blipFill>
        <p:spPr>
          <a:xfrm>
            <a:off x="4507582" y="2632410"/>
            <a:ext cx="7040563" cy="2154461"/>
          </a:xfrm>
          <a:prstGeom prst="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AE7848-7109-B67D-0447-04B00B0D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19" y="3110326"/>
            <a:ext cx="1249788" cy="1676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B0C95-06A3-B418-BB3A-B1958EE59C2C}"/>
              </a:ext>
            </a:extLst>
          </p:cNvPr>
          <p:cNvSpPr txBox="1"/>
          <p:nvPr/>
        </p:nvSpPr>
        <p:spPr>
          <a:xfrm>
            <a:off x="634785" y="1854820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Full adder</a:t>
            </a:r>
          </a:p>
        </p:txBody>
      </p:sp>
    </p:spTree>
    <p:extLst>
      <p:ext uri="{BB962C8B-B14F-4D97-AF65-F5344CB8AC3E}">
        <p14:creationId xmlns:p14="http://schemas.microsoft.com/office/powerpoint/2010/main" val="1790920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5C4C-B924-DB8A-8417-17DC8C42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79" y="293459"/>
            <a:ext cx="3943061" cy="1622321"/>
          </a:xfrm>
        </p:spPr>
        <p:txBody>
          <a:bodyPr>
            <a:normAutofit/>
          </a:bodyPr>
          <a:lstStyle/>
          <a:p>
            <a:r>
              <a:rPr lang="nl-NL" sz="3000" dirty="0">
                <a:solidFill>
                  <a:srgbClr val="EBEBEB"/>
                </a:solidFill>
              </a:rPr>
              <a:t>Circuits worden opgebouwd uit Logic gates:</a:t>
            </a: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7B0E6C3-8FF6-3AB8-9262-D0AE69428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7" t="-1906" r="175" b="-452"/>
          <a:stretch/>
        </p:blipFill>
        <p:spPr>
          <a:xfrm>
            <a:off x="5732071" y="1133168"/>
            <a:ext cx="6187587" cy="4591664"/>
          </a:xfrm>
          <a:prstGeom prst="rect">
            <a:avLst/>
          </a:prstGeom>
          <a:effectLst/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C122-1300-11AB-C972-4A2DDFE3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11" y="2564235"/>
            <a:ext cx="4166509" cy="3645309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EBEBEB"/>
                </a:solidFill>
              </a:rPr>
              <a:t>Weer een stap verder is de Byte adder</a:t>
            </a:r>
          </a:p>
          <a:p>
            <a:r>
              <a:rPr lang="nl-NL" dirty="0">
                <a:solidFill>
                  <a:srgbClr val="EBEBEB"/>
                </a:solidFill>
              </a:rPr>
              <a:t>Aan elkaar knopen van full adders</a:t>
            </a:r>
          </a:p>
          <a:p>
            <a:endParaRPr lang="nl-NL" dirty="0">
              <a:solidFill>
                <a:srgbClr val="EBEBEB"/>
              </a:solidFill>
            </a:endParaRPr>
          </a:p>
          <a:p>
            <a:r>
              <a:rPr lang="nl-NL" dirty="0">
                <a:solidFill>
                  <a:srgbClr val="EBEBEB"/>
                </a:solidFill>
              </a:rPr>
              <a:t>Nu kun je getallen optellen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F33D8-8490-29B5-36C0-D57C93E49690}"/>
              </a:ext>
            </a:extLst>
          </p:cNvPr>
          <p:cNvSpPr txBox="1"/>
          <p:nvPr/>
        </p:nvSpPr>
        <p:spPr>
          <a:xfrm>
            <a:off x="634785" y="1854820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chemeClr val="bg1"/>
                </a:solidFill>
              </a:rPr>
              <a:t>Byte adder</a:t>
            </a:r>
          </a:p>
        </p:txBody>
      </p:sp>
    </p:spTree>
    <p:extLst>
      <p:ext uri="{BB962C8B-B14F-4D97-AF65-F5344CB8AC3E}">
        <p14:creationId xmlns:p14="http://schemas.microsoft.com/office/powerpoint/2010/main" val="3066274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14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85BBD-044D-D759-8827-4F5C3B37F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162" y="843194"/>
            <a:ext cx="5547719" cy="2801597"/>
          </a:xfrm>
          <a:prstGeom prst="rect">
            <a:avLst/>
          </a:prstGeom>
          <a:effectLst/>
        </p:spPr>
      </p:pic>
      <p:sp>
        <p:nvSpPr>
          <p:cNvPr id="38" name="Rectangle 18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C122-1300-11AB-C972-4A2DDFE3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37" y="2560918"/>
            <a:ext cx="4165146" cy="419548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nl-NL" dirty="0"/>
              <a:t>Als je meerdere functies wil combineren wordt het al snel complex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3EE86-9085-D573-049A-55219352C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09" y="3709641"/>
            <a:ext cx="2523995" cy="2622333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7095A-761B-5BC9-D690-75D5CB0A8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321" y="3709641"/>
            <a:ext cx="2738560" cy="2801597"/>
          </a:xfrm>
          <a:prstGeom prst="rect">
            <a:avLst/>
          </a:prstGeom>
          <a:effectLst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9AFEA7C-6E1E-32F4-F000-2037A5D7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79" y="293459"/>
            <a:ext cx="3943061" cy="1622321"/>
          </a:xfrm>
        </p:spPr>
        <p:txBody>
          <a:bodyPr>
            <a:normAutofit/>
          </a:bodyPr>
          <a:lstStyle/>
          <a:p>
            <a:r>
              <a:rPr lang="nl-NL" sz="3000" dirty="0">
                <a:solidFill>
                  <a:srgbClr val="EBEBEB"/>
                </a:solidFill>
              </a:rPr>
              <a:t>Circuits worden opgebouwd uit Logic gates: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E64DE-C4F4-6DFD-DB3C-3A9483A2D8FF}"/>
              </a:ext>
            </a:extLst>
          </p:cNvPr>
          <p:cNvSpPr txBox="1"/>
          <p:nvPr/>
        </p:nvSpPr>
        <p:spPr>
          <a:xfrm>
            <a:off x="634785" y="1854820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Complexe circuits</a:t>
            </a:r>
          </a:p>
        </p:txBody>
      </p:sp>
    </p:spTree>
    <p:extLst>
      <p:ext uri="{BB962C8B-B14F-4D97-AF65-F5344CB8AC3E}">
        <p14:creationId xmlns:p14="http://schemas.microsoft.com/office/powerpoint/2010/main" val="197046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B52F-BCAE-7BBC-F17C-163EB747D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Proof</a:t>
            </a:r>
            <a:r>
              <a:rPr lang="nl-NL" dirty="0"/>
              <a:t> of concept</a:t>
            </a:r>
          </a:p>
        </p:txBody>
      </p:sp>
    </p:spTree>
    <p:extLst>
      <p:ext uri="{BB962C8B-B14F-4D97-AF65-F5344CB8AC3E}">
        <p14:creationId xmlns:p14="http://schemas.microsoft.com/office/powerpoint/2010/main" val="4165161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45DE4E71B2764BB1117B23CFA2435F" ma:contentTypeVersion="13" ma:contentTypeDescription="Een nieuw document maken." ma:contentTypeScope="" ma:versionID="bb18d8fe851a82591a2739302984be44">
  <xsd:schema xmlns:xsd="http://www.w3.org/2001/XMLSchema" xmlns:xs="http://www.w3.org/2001/XMLSchema" xmlns:p="http://schemas.microsoft.com/office/2006/metadata/properties" xmlns:ns3="d88c398e-4aed-4b7f-950b-e6b5e7207495" xmlns:ns4="bededf36-e4cf-4999-89ed-85d8ef1eb213" targetNamespace="http://schemas.microsoft.com/office/2006/metadata/properties" ma:root="true" ma:fieldsID="370ba1b3163c15726e3e3f4924d2515f" ns3:_="" ns4:_="">
    <xsd:import namespace="d88c398e-4aed-4b7f-950b-e6b5e7207495"/>
    <xsd:import namespace="bededf36-e4cf-4999-89ed-85d8ef1eb2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SharingHintHash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c398e-4aed-4b7f-950b-e6b5e72074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dedf36-e4cf-4999-89ed-85d8ef1eb2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C2A285-7B61-4A1F-BB95-8595D8BC69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58BF7A-5490-48F4-A32E-9B5954E40C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c398e-4aed-4b7f-950b-e6b5e7207495"/>
    <ds:schemaRef ds:uri="bededf36-e4cf-4999-89ed-85d8ef1eb2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0E6BB2-1760-4FEF-A0B9-6627C1FDD16B}">
  <ds:schemaRefs>
    <ds:schemaRef ds:uri="d88c398e-4aed-4b7f-950b-e6b5e7207495"/>
    <ds:schemaRef ds:uri="http://www.w3.org/XML/1998/namespace"/>
    <ds:schemaRef ds:uri="http://purl.org/dc/elements/1.1/"/>
    <ds:schemaRef ds:uri="http://schemas.microsoft.com/office/2006/documentManagement/types"/>
    <ds:schemaRef ds:uri="bededf36-e4cf-4999-89ed-85d8ef1eb213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581</TotalTime>
  <Words>605</Words>
  <Application>Microsoft Office PowerPoint</Application>
  <PresentationFormat>Widescreen</PresentationFormat>
  <Paragraphs>135</Paragraphs>
  <Slides>20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Consolas</vt:lpstr>
      <vt:lpstr>Wingdings 3</vt:lpstr>
      <vt:lpstr>Ion</vt:lpstr>
      <vt:lpstr>Computer design</vt:lpstr>
      <vt:lpstr>Overzicht van de presentatie</vt:lpstr>
      <vt:lpstr>Logic gates zijn de basis van een computer</vt:lpstr>
      <vt:lpstr>Er zijn verschillende soorten logic gates</vt:lpstr>
      <vt:lpstr>Circuits worden opgebouwd uit Logic gates:</vt:lpstr>
      <vt:lpstr>Circuits worden opgebouwd uit Logic gates:</vt:lpstr>
      <vt:lpstr>Circuits worden opgebouwd uit Logic gates:</vt:lpstr>
      <vt:lpstr>Circuits worden opgebouwd uit Logic gates:</vt:lpstr>
      <vt:lpstr>Proof of concept</vt:lpstr>
      <vt:lpstr>Proof of concept</vt:lpstr>
      <vt:lpstr>Succes! Proof of concept werkt met fibonacci…</vt:lpstr>
      <vt:lpstr>… maar het had ook veel nadelen</vt:lpstr>
      <vt:lpstr>Herontwerp</vt:lpstr>
      <vt:lpstr>Het herontwerp kan beter vermenigvuldigen</vt:lpstr>
      <vt:lpstr>Maar er was nog een probleem over</vt:lpstr>
      <vt:lpstr>Optimalisatie</vt:lpstr>
      <vt:lpstr>Nu kan het plaatjes plotten</vt:lpstr>
      <vt:lpstr>PowerPoint Presentation</vt:lpstr>
      <vt:lpstr>Vragen?</vt:lpstr>
      <vt:lpstr>En nu: Pong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design</dc:title>
  <dc:creator>Pepijn van Oostveen</dc:creator>
  <cp:lastModifiedBy>Pepijn van Oostveen</cp:lastModifiedBy>
  <cp:revision>5</cp:revision>
  <dcterms:created xsi:type="dcterms:W3CDTF">2022-12-14T15:31:49Z</dcterms:created>
  <dcterms:modified xsi:type="dcterms:W3CDTF">2022-12-20T17:05:25Z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0x0101002C45DE4E71B2764BB1117B23CFA2435F</vt:lpwstr>
  </property>
</Properties>
</file>